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Merriweather Bold" panose="00000800000000000000" pitchFamily="2" charset="0"/>
      <p:bold r:id="rId11"/>
    </p:embeddedFont>
    <p:embeddedFont>
      <p:font typeface="Open Sans" panose="020B0606030504020204" pitchFamily="34" charset="0"/>
      <p:regular r:id="rId12"/>
      <p:bold r:id="rId13"/>
      <p:italic r:id="rId14"/>
      <p:boldItalic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58305F3-022E-4BE3-A9C5-81B017DABE52}" v="12" dt="2024-11-01T08:56:12.95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notesMaster" Target="notesMasters/notesMaster1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ogesh Bajpai" userId="eb181e1270c6057b" providerId="Windows Live" clId="Web-{658305F3-022E-4BE3-A9C5-81B017DABE52}"/>
    <pc:docChg chg="modSld">
      <pc:chgData name="Yogesh Bajpai" userId="eb181e1270c6057b" providerId="Windows Live" clId="Web-{658305F3-022E-4BE3-A9C5-81B017DABE52}" dt="2024-11-01T08:56:12.957" v="9"/>
      <pc:docMkLst>
        <pc:docMk/>
      </pc:docMkLst>
      <pc:sldChg chg="addSp delSp modSp">
        <pc:chgData name="Yogesh Bajpai" userId="eb181e1270c6057b" providerId="Windows Live" clId="Web-{658305F3-022E-4BE3-A9C5-81B017DABE52}" dt="2024-11-01T08:55:38.737" v="4" actId="1076"/>
        <pc:sldMkLst>
          <pc:docMk/>
          <pc:sldMk cId="0" sldId="256"/>
        </pc:sldMkLst>
        <pc:spChg chg="del mod">
          <ac:chgData name="Yogesh Bajpai" userId="eb181e1270c6057b" providerId="Windows Live" clId="Web-{658305F3-022E-4BE3-A9C5-81B017DABE52}" dt="2024-11-01T08:55:13.502" v="2"/>
          <ac:spMkLst>
            <pc:docMk/>
            <pc:sldMk cId="0" sldId="256"/>
            <ac:spMk id="7" creationId="{00000000-0000-0000-0000-000000000000}"/>
          </ac:spMkLst>
        </pc:spChg>
        <pc:picChg chg="del">
          <ac:chgData name="Yogesh Bajpai" userId="eb181e1270c6057b" providerId="Windows Live" clId="Web-{658305F3-022E-4BE3-A9C5-81B017DABE52}" dt="2024-11-01T08:55:07.893" v="0"/>
          <ac:picMkLst>
            <pc:docMk/>
            <pc:sldMk cId="0" sldId="256"/>
            <ac:picMk id="6" creationId="{00000000-0000-0000-0000-000000000000}"/>
          </ac:picMkLst>
        </pc:picChg>
        <pc:picChg chg="add mod">
          <ac:chgData name="Yogesh Bajpai" userId="eb181e1270c6057b" providerId="Windows Live" clId="Web-{658305F3-022E-4BE3-A9C5-81B017DABE52}" dt="2024-11-01T08:55:38.737" v="4" actId="1076"/>
          <ac:picMkLst>
            <pc:docMk/>
            <pc:sldMk cId="0" sldId="256"/>
            <ac:picMk id="8" creationId="{B8EE2B32-4A57-59C5-A55F-5CE63F2861F0}"/>
          </ac:picMkLst>
        </pc:picChg>
      </pc:sldChg>
      <pc:sldChg chg="addSp">
        <pc:chgData name="Yogesh Bajpai" userId="eb181e1270c6057b" providerId="Windows Live" clId="Web-{658305F3-022E-4BE3-A9C5-81B017DABE52}" dt="2024-11-01T08:55:46.378" v="5"/>
        <pc:sldMkLst>
          <pc:docMk/>
          <pc:sldMk cId="0" sldId="257"/>
        </pc:sldMkLst>
        <pc:picChg chg="add">
          <ac:chgData name="Yogesh Bajpai" userId="eb181e1270c6057b" providerId="Windows Live" clId="Web-{658305F3-022E-4BE3-A9C5-81B017DABE52}" dt="2024-11-01T08:55:46.378" v="5"/>
          <ac:picMkLst>
            <pc:docMk/>
            <pc:sldMk cId="0" sldId="257"/>
            <ac:picMk id="10" creationId="{F371744E-48B1-100E-A078-C08432AB9A13}"/>
          </ac:picMkLst>
        </pc:picChg>
      </pc:sldChg>
      <pc:sldChg chg="addSp">
        <pc:chgData name="Yogesh Bajpai" userId="eb181e1270c6057b" providerId="Windows Live" clId="Web-{658305F3-022E-4BE3-A9C5-81B017DABE52}" dt="2024-11-01T08:55:56.691" v="6"/>
        <pc:sldMkLst>
          <pc:docMk/>
          <pc:sldMk cId="0" sldId="259"/>
        </pc:sldMkLst>
        <pc:picChg chg="add">
          <ac:chgData name="Yogesh Bajpai" userId="eb181e1270c6057b" providerId="Windows Live" clId="Web-{658305F3-022E-4BE3-A9C5-81B017DABE52}" dt="2024-11-01T08:55:56.691" v="6"/>
          <ac:picMkLst>
            <pc:docMk/>
            <pc:sldMk cId="0" sldId="259"/>
            <ac:picMk id="21" creationId="{A4D6964B-63C9-BE08-30EB-3EEBB9733427}"/>
          </ac:picMkLst>
        </pc:picChg>
      </pc:sldChg>
      <pc:sldChg chg="addSp">
        <pc:chgData name="Yogesh Bajpai" userId="eb181e1270c6057b" providerId="Windows Live" clId="Web-{658305F3-022E-4BE3-A9C5-81B017DABE52}" dt="2024-11-01T08:56:00.488" v="7"/>
        <pc:sldMkLst>
          <pc:docMk/>
          <pc:sldMk cId="0" sldId="260"/>
        </pc:sldMkLst>
        <pc:picChg chg="add">
          <ac:chgData name="Yogesh Bajpai" userId="eb181e1270c6057b" providerId="Windows Live" clId="Web-{658305F3-022E-4BE3-A9C5-81B017DABE52}" dt="2024-11-01T08:56:00.488" v="7"/>
          <ac:picMkLst>
            <pc:docMk/>
            <pc:sldMk cId="0" sldId="260"/>
            <ac:picMk id="21" creationId="{F58D7DD4-B408-A61E-7EFB-71F0B2D5E392}"/>
          </ac:picMkLst>
        </pc:picChg>
      </pc:sldChg>
      <pc:sldChg chg="addSp">
        <pc:chgData name="Yogesh Bajpai" userId="eb181e1270c6057b" providerId="Windows Live" clId="Web-{658305F3-022E-4BE3-A9C5-81B017DABE52}" dt="2024-11-01T08:56:09.801" v="8"/>
        <pc:sldMkLst>
          <pc:docMk/>
          <pc:sldMk cId="0" sldId="262"/>
        </pc:sldMkLst>
        <pc:picChg chg="add">
          <ac:chgData name="Yogesh Bajpai" userId="eb181e1270c6057b" providerId="Windows Live" clId="Web-{658305F3-022E-4BE3-A9C5-81B017DABE52}" dt="2024-11-01T08:56:09.801" v="8"/>
          <ac:picMkLst>
            <pc:docMk/>
            <pc:sldMk cId="0" sldId="262"/>
            <ac:picMk id="17" creationId="{0CB533AB-54F4-D203-D365-4A94893F4FCB}"/>
          </ac:picMkLst>
        </pc:picChg>
      </pc:sldChg>
      <pc:sldChg chg="addSp">
        <pc:chgData name="Yogesh Bajpai" userId="eb181e1270c6057b" providerId="Windows Live" clId="Web-{658305F3-022E-4BE3-A9C5-81B017DABE52}" dt="2024-11-01T08:56:12.957" v="9"/>
        <pc:sldMkLst>
          <pc:docMk/>
          <pc:sldMk cId="0" sldId="263"/>
        </pc:sldMkLst>
        <pc:picChg chg="add">
          <ac:chgData name="Yogesh Bajpai" userId="eb181e1270c6057b" providerId="Windows Live" clId="Web-{658305F3-022E-4BE3-A9C5-81B017DABE52}" dt="2024-11-01T08:56:12.957" v="9"/>
          <ac:picMkLst>
            <pc:docMk/>
            <pc:sldMk cId="0" sldId="263"/>
            <ac:picMk id="14" creationId="{2A81408A-3608-16F7-194B-B358B0DD2F95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660900" y="0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CE5458-17A6-4410-8E73-7A7EA2AF3569}" type="datetimeFigureOut">
              <a:t>01/11/2024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273050" y="1828800"/>
            <a:ext cx="8775700" cy="493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3896975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660900" y="13896975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6C1FF5-02B0-48D0-94C8-6F0E40106870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34082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1780342"/>
            <a:ext cx="7415927" cy="31939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8350"/>
              </a:lnSpc>
              <a:buNone/>
            </a:pPr>
            <a:r>
              <a:rPr lang="en-US" sz="67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WorkConnect: Revolutionizing Service Hiring</a:t>
            </a:r>
            <a:endParaRPr lang="en-US" sz="6700" dirty="0"/>
          </a:p>
        </p:txBody>
      </p:sp>
      <p:sp>
        <p:nvSpPr>
          <p:cNvPr id="4" name="Text 1"/>
          <p:cNvSpPr/>
          <p:nvPr/>
        </p:nvSpPr>
        <p:spPr>
          <a:xfrm>
            <a:off x="6350437" y="5344597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Connecting skilled workers with service seekers.</a:t>
            </a:r>
            <a:endParaRPr lang="en-US" sz="1900" dirty="0"/>
          </a:p>
        </p:txBody>
      </p:sp>
      <p:sp>
        <p:nvSpPr>
          <p:cNvPr id="5" name="Shape 2"/>
          <p:cNvSpPr/>
          <p:nvPr/>
        </p:nvSpPr>
        <p:spPr>
          <a:xfrm>
            <a:off x="6350437" y="6035754"/>
            <a:ext cx="394930" cy="394930"/>
          </a:xfrm>
          <a:prstGeom prst="roundRect">
            <a:avLst>
              <a:gd name="adj" fmla="val 23151155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8" name="Picture 7" descr="A white background with black and white clouds&#10;&#10;Description automatically generated">
            <a:extLst>
              <a:ext uri="{FF2B5EF4-FFF2-40B4-BE49-F238E27FC236}">
                <a16:creationId xmlns:a16="http://schemas.microsoft.com/office/drawing/2014/main" id="{B8EE2B32-4A57-59C5-A55F-5CE63F2861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30701" y="7669833"/>
            <a:ext cx="4095750" cy="56197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405182"/>
            <a:ext cx="6172200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Platform Overview</a:t>
            </a:r>
            <a:endParaRPr lang="en-US" sz="4850" dirty="0"/>
          </a:p>
        </p:txBody>
      </p:sp>
      <p:sp>
        <p:nvSpPr>
          <p:cNvPr id="3" name="Text 1"/>
          <p:cNvSpPr/>
          <p:nvPr/>
        </p:nvSpPr>
        <p:spPr>
          <a:xfrm>
            <a:off x="864037" y="3793808"/>
            <a:ext cx="3680222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User-Friendly Interface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864037" y="4426387"/>
            <a:ext cx="3898821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Intuitive search and booking process.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5372695" y="3793808"/>
            <a:ext cx="3898821" cy="7715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Diverse Service Categories</a:t>
            </a:r>
            <a:endParaRPr lang="en-US" sz="2400" dirty="0"/>
          </a:p>
        </p:txBody>
      </p:sp>
      <p:sp>
        <p:nvSpPr>
          <p:cNvPr id="6" name="Text 4"/>
          <p:cNvSpPr/>
          <p:nvPr/>
        </p:nvSpPr>
        <p:spPr>
          <a:xfrm>
            <a:off x="5372695" y="4812149"/>
            <a:ext cx="3898821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From home maintenance to specialized industry jobs.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9881354" y="3793808"/>
            <a:ext cx="3750231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Verified Worker Profiles</a:t>
            </a:r>
            <a:endParaRPr lang="en-US" sz="2400" dirty="0"/>
          </a:p>
        </p:txBody>
      </p:sp>
      <p:sp>
        <p:nvSpPr>
          <p:cNvPr id="8" name="Text 6"/>
          <p:cNvSpPr/>
          <p:nvPr/>
        </p:nvSpPr>
        <p:spPr>
          <a:xfrm>
            <a:off x="9881354" y="4426387"/>
            <a:ext cx="3898821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Ensuring quality and trust for clients.</a:t>
            </a:r>
            <a:endParaRPr lang="en-US" sz="1900" dirty="0"/>
          </a:p>
        </p:txBody>
      </p:sp>
      <p:pic>
        <p:nvPicPr>
          <p:cNvPr id="10" name="Picture 9" descr="A white background with black and white clouds&#10;&#10;Description automatically generated">
            <a:extLst>
              <a:ext uri="{FF2B5EF4-FFF2-40B4-BE49-F238E27FC236}">
                <a16:creationId xmlns:a16="http://schemas.microsoft.com/office/drawing/2014/main" id="{F371744E-48B1-100E-A078-C08432AB9A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30701" y="7669833"/>
            <a:ext cx="4095750" cy="56197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777478"/>
            <a:ext cx="7415927" cy="1543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Development Milestones: Phase 1</a:t>
            </a:r>
            <a:endParaRPr lang="en-US" sz="4850" dirty="0"/>
          </a:p>
        </p:txBody>
      </p:sp>
      <p:sp>
        <p:nvSpPr>
          <p:cNvPr id="4" name="Shape 1"/>
          <p:cNvSpPr/>
          <p:nvPr/>
        </p:nvSpPr>
        <p:spPr>
          <a:xfrm>
            <a:off x="1219081" y="2690813"/>
            <a:ext cx="30480" cy="4761309"/>
          </a:xfrm>
          <a:prstGeom prst="roundRect">
            <a:avLst>
              <a:gd name="adj" fmla="val 340200"/>
            </a:avLst>
          </a:prstGeom>
          <a:solidFill>
            <a:srgbClr val="E5BEB2"/>
          </a:solidFill>
          <a:ln/>
        </p:spPr>
      </p:sp>
      <p:sp>
        <p:nvSpPr>
          <p:cNvPr id="5" name="Shape 2"/>
          <p:cNvSpPr/>
          <p:nvPr/>
        </p:nvSpPr>
        <p:spPr>
          <a:xfrm>
            <a:off x="1481554" y="3230880"/>
            <a:ext cx="864037" cy="30480"/>
          </a:xfrm>
          <a:prstGeom prst="roundRect">
            <a:avLst>
              <a:gd name="adj" fmla="val 340200"/>
            </a:avLst>
          </a:prstGeom>
          <a:solidFill>
            <a:srgbClr val="E5BEB2"/>
          </a:solidFill>
          <a:ln/>
        </p:spPr>
      </p:sp>
      <p:sp>
        <p:nvSpPr>
          <p:cNvPr id="6" name="Shape 3"/>
          <p:cNvSpPr/>
          <p:nvPr/>
        </p:nvSpPr>
        <p:spPr>
          <a:xfrm>
            <a:off x="956608" y="2968466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FFD8CC"/>
          </a:solidFill>
          <a:ln w="15240">
            <a:solidFill>
              <a:srgbClr val="E5BEB2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1149489" y="3060978"/>
            <a:ext cx="169664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1</a:t>
            </a:r>
            <a:endParaRPr lang="en-US" sz="2900" dirty="0"/>
          </a:p>
        </p:txBody>
      </p:sp>
      <p:sp>
        <p:nvSpPr>
          <p:cNvPr id="8" name="Text 5"/>
          <p:cNvSpPr/>
          <p:nvPr/>
        </p:nvSpPr>
        <p:spPr>
          <a:xfrm>
            <a:off x="2592110" y="2937629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Market Research</a:t>
            </a:r>
            <a:endParaRPr lang="en-US" sz="2400" dirty="0"/>
          </a:p>
        </p:txBody>
      </p:sp>
      <p:sp>
        <p:nvSpPr>
          <p:cNvPr id="9" name="Text 6"/>
          <p:cNvSpPr/>
          <p:nvPr/>
        </p:nvSpPr>
        <p:spPr>
          <a:xfrm>
            <a:off x="2592110" y="3471505"/>
            <a:ext cx="56878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Identify target audience and competitor analysis.</a:t>
            </a:r>
            <a:endParaRPr lang="en-US" sz="1900" dirty="0"/>
          </a:p>
        </p:txBody>
      </p:sp>
      <p:sp>
        <p:nvSpPr>
          <p:cNvPr id="10" name="Shape 7"/>
          <p:cNvSpPr/>
          <p:nvPr/>
        </p:nvSpPr>
        <p:spPr>
          <a:xfrm>
            <a:off x="1481554" y="4900255"/>
            <a:ext cx="864037" cy="30480"/>
          </a:xfrm>
          <a:prstGeom prst="roundRect">
            <a:avLst>
              <a:gd name="adj" fmla="val 340200"/>
            </a:avLst>
          </a:prstGeom>
          <a:solidFill>
            <a:srgbClr val="E5BEB2"/>
          </a:solidFill>
          <a:ln/>
        </p:spPr>
      </p:sp>
      <p:sp>
        <p:nvSpPr>
          <p:cNvPr id="11" name="Shape 8"/>
          <p:cNvSpPr/>
          <p:nvPr/>
        </p:nvSpPr>
        <p:spPr>
          <a:xfrm>
            <a:off x="956608" y="4637842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FFD8CC"/>
          </a:solidFill>
          <a:ln w="15240">
            <a:solidFill>
              <a:srgbClr val="E5BEB2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1122224" y="4730353"/>
            <a:ext cx="224076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2</a:t>
            </a:r>
            <a:endParaRPr lang="en-US" sz="2900" dirty="0"/>
          </a:p>
        </p:txBody>
      </p:sp>
      <p:sp>
        <p:nvSpPr>
          <p:cNvPr id="13" name="Text 10"/>
          <p:cNvSpPr/>
          <p:nvPr/>
        </p:nvSpPr>
        <p:spPr>
          <a:xfrm>
            <a:off x="2592110" y="4607004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Platform Design</a:t>
            </a:r>
            <a:endParaRPr lang="en-US" sz="2400" dirty="0"/>
          </a:p>
        </p:txBody>
      </p:sp>
      <p:sp>
        <p:nvSpPr>
          <p:cNvPr id="14" name="Text 11"/>
          <p:cNvSpPr/>
          <p:nvPr/>
        </p:nvSpPr>
        <p:spPr>
          <a:xfrm>
            <a:off x="2592110" y="5140881"/>
            <a:ext cx="56878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Create user interface and experience wireframes.</a:t>
            </a:r>
            <a:endParaRPr lang="en-US" sz="1900" dirty="0"/>
          </a:p>
        </p:txBody>
      </p:sp>
      <p:sp>
        <p:nvSpPr>
          <p:cNvPr id="15" name="Shape 12"/>
          <p:cNvSpPr/>
          <p:nvPr/>
        </p:nvSpPr>
        <p:spPr>
          <a:xfrm>
            <a:off x="1481554" y="6569631"/>
            <a:ext cx="864037" cy="30480"/>
          </a:xfrm>
          <a:prstGeom prst="roundRect">
            <a:avLst>
              <a:gd name="adj" fmla="val 340200"/>
            </a:avLst>
          </a:prstGeom>
          <a:solidFill>
            <a:srgbClr val="E5BEB2"/>
          </a:solidFill>
          <a:ln/>
        </p:spPr>
      </p:sp>
      <p:sp>
        <p:nvSpPr>
          <p:cNvPr id="16" name="Shape 13"/>
          <p:cNvSpPr/>
          <p:nvPr/>
        </p:nvSpPr>
        <p:spPr>
          <a:xfrm>
            <a:off x="956608" y="6307217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FFD8CC"/>
          </a:solidFill>
          <a:ln w="15240">
            <a:solidFill>
              <a:srgbClr val="E5BEB2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1129486" y="6399728"/>
            <a:ext cx="209669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3</a:t>
            </a:r>
            <a:endParaRPr lang="en-US" sz="2900" dirty="0"/>
          </a:p>
        </p:txBody>
      </p:sp>
      <p:sp>
        <p:nvSpPr>
          <p:cNvPr id="18" name="Text 15"/>
          <p:cNvSpPr/>
          <p:nvPr/>
        </p:nvSpPr>
        <p:spPr>
          <a:xfrm>
            <a:off x="2592110" y="6276380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MVP Development</a:t>
            </a:r>
            <a:endParaRPr lang="en-US" sz="2400" dirty="0"/>
          </a:p>
        </p:txBody>
      </p:sp>
      <p:sp>
        <p:nvSpPr>
          <p:cNvPr id="19" name="Text 16"/>
          <p:cNvSpPr/>
          <p:nvPr/>
        </p:nvSpPr>
        <p:spPr>
          <a:xfrm>
            <a:off x="2592110" y="6810256"/>
            <a:ext cx="56878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Build core features for minimum viable product.</a:t>
            </a:r>
            <a:endParaRPr lang="en-US" sz="19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30077" y="856417"/>
            <a:ext cx="7456646" cy="15066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900"/>
              </a:lnSpc>
              <a:buNone/>
            </a:pPr>
            <a:r>
              <a:rPr lang="en-US" sz="47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Development Milestones: Phase 2</a:t>
            </a:r>
            <a:endParaRPr lang="en-US" sz="4700" dirty="0"/>
          </a:p>
        </p:txBody>
      </p:sp>
      <p:sp>
        <p:nvSpPr>
          <p:cNvPr id="4" name="Shape 1"/>
          <p:cNvSpPr/>
          <p:nvPr/>
        </p:nvSpPr>
        <p:spPr>
          <a:xfrm>
            <a:off x="6676430" y="2724626"/>
            <a:ext cx="30480" cy="4648557"/>
          </a:xfrm>
          <a:prstGeom prst="roundRect">
            <a:avLst>
              <a:gd name="adj" fmla="val 332202"/>
            </a:avLst>
          </a:prstGeom>
          <a:solidFill>
            <a:srgbClr val="E5BEB2"/>
          </a:solidFill>
          <a:ln/>
        </p:spPr>
      </p:sp>
      <p:sp>
        <p:nvSpPr>
          <p:cNvPr id="5" name="Shape 2"/>
          <p:cNvSpPr/>
          <p:nvPr/>
        </p:nvSpPr>
        <p:spPr>
          <a:xfrm>
            <a:off x="6932355" y="3251597"/>
            <a:ext cx="843677" cy="30480"/>
          </a:xfrm>
          <a:prstGeom prst="roundRect">
            <a:avLst>
              <a:gd name="adj" fmla="val 332202"/>
            </a:avLst>
          </a:prstGeom>
          <a:solidFill>
            <a:srgbClr val="E5BEB2"/>
          </a:solidFill>
          <a:ln/>
        </p:spPr>
      </p:sp>
      <p:sp>
        <p:nvSpPr>
          <p:cNvPr id="6" name="Shape 3"/>
          <p:cNvSpPr/>
          <p:nvPr/>
        </p:nvSpPr>
        <p:spPr>
          <a:xfrm>
            <a:off x="6420505" y="2995732"/>
            <a:ext cx="542330" cy="542330"/>
          </a:xfrm>
          <a:prstGeom prst="roundRect">
            <a:avLst>
              <a:gd name="adj" fmla="val 18670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608862" y="3086100"/>
            <a:ext cx="165616" cy="3615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8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1</a:t>
            </a:r>
            <a:endParaRPr lang="en-US" sz="2800" dirty="0"/>
          </a:p>
        </p:txBody>
      </p:sp>
      <p:sp>
        <p:nvSpPr>
          <p:cNvPr id="8" name="Text 5"/>
          <p:cNvSpPr/>
          <p:nvPr/>
        </p:nvSpPr>
        <p:spPr>
          <a:xfrm>
            <a:off x="8017550" y="2965609"/>
            <a:ext cx="3013472" cy="3765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3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Beta Testing</a:t>
            </a:r>
            <a:endParaRPr lang="en-US" sz="2350" dirty="0"/>
          </a:p>
        </p:txBody>
      </p:sp>
      <p:sp>
        <p:nvSpPr>
          <p:cNvPr id="9" name="Text 6"/>
          <p:cNvSpPr/>
          <p:nvPr/>
        </p:nvSpPr>
        <p:spPr>
          <a:xfrm>
            <a:off x="8017550" y="3486745"/>
            <a:ext cx="5769173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Launch beta version to select users.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6932355" y="4881443"/>
            <a:ext cx="843677" cy="30480"/>
          </a:xfrm>
          <a:prstGeom prst="roundRect">
            <a:avLst>
              <a:gd name="adj" fmla="val 332202"/>
            </a:avLst>
          </a:prstGeom>
          <a:solidFill>
            <a:srgbClr val="E5BEB2"/>
          </a:solidFill>
          <a:ln/>
        </p:spPr>
      </p:sp>
      <p:sp>
        <p:nvSpPr>
          <p:cNvPr id="11" name="Shape 8"/>
          <p:cNvSpPr/>
          <p:nvPr/>
        </p:nvSpPr>
        <p:spPr>
          <a:xfrm>
            <a:off x="6420505" y="4625578"/>
            <a:ext cx="542330" cy="542330"/>
          </a:xfrm>
          <a:prstGeom prst="roundRect">
            <a:avLst>
              <a:gd name="adj" fmla="val 18670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582311" y="4715947"/>
            <a:ext cx="218718" cy="3615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8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2</a:t>
            </a:r>
            <a:endParaRPr lang="en-US" sz="2800" dirty="0"/>
          </a:p>
        </p:txBody>
      </p:sp>
      <p:sp>
        <p:nvSpPr>
          <p:cNvPr id="13" name="Text 10"/>
          <p:cNvSpPr/>
          <p:nvPr/>
        </p:nvSpPr>
        <p:spPr>
          <a:xfrm>
            <a:off x="8017550" y="4595455"/>
            <a:ext cx="3220522" cy="3765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3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Feedback Integration</a:t>
            </a:r>
            <a:endParaRPr lang="en-US" sz="2350" dirty="0"/>
          </a:p>
        </p:txBody>
      </p:sp>
      <p:sp>
        <p:nvSpPr>
          <p:cNvPr id="14" name="Text 11"/>
          <p:cNvSpPr/>
          <p:nvPr/>
        </p:nvSpPr>
        <p:spPr>
          <a:xfrm>
            <a:off x="8017550" y="5116592"/>
            <a:ext cx="5769173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Implement improvements based on user feedback.</a:t>
            </a:r>
            <a:endParaRPr lang="en-US" sz="1850" dirty="0"/>
          </a:p>
        </p:txBody>
      </p:sp>
      <p:sp>
        <p:nvSpPr>
          <p:cNvPr id="15" name="Shape 12"/>
          <p:cNvSpPr/>
          <p:nvPr/>
        </p:nvSpPr>
        <p:spPr>
          <a:xfrm>
            <a:off x="6932355" y="6511290"/>
            <a:ext cx="843677" cy="30480"/>
          </a:xfrm>
          <a:prstGeom prst="roundRect">
            <a:avLst>
              <a:gd name="adj" fmla="val 332202"/>
            </a:avLst>
          </a:prstGeom>
          <a:solidFill>
            <a:srgbClr val="E5BEB2"/>
          </a:solidFill>
          <a:ln/>
        </p:spPr>
      </p:sp>
      <p:sp>
        <p:nvSpPr>
          <p:cNvPr id="16" name="Shape 13"/>
          <p:cNvSpPr/>
          <p:nvPr/>
        </p:nvSpPr>
        <p:spPr>
          <a:xfrm>
            <a:off x="6420505" y="6255425"/>
            <a:ext cx="542330" cy="542330"/>
          </a:xfrm>
          <a:prstGeom prst="roundRect">
            <a:avLst>
              <a:gd name="adj" fmla="val 18670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6589335" y="6345793"/>
            <a:ext cx="204668" cy="3615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8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3</a:t>
            </a:r>
            <a:endParaRPr lang="en-US" sz="2800" dirty="0"/>
          </a:p>
        </p:txBody>
      </p:sp>
      <p:sp>
        <p:nvSpPr>
          <p:cNvPr id="18" name="Text 15"/>
          <p:cNvSpPr/>
          <p:nvPr/>
        </p:nvSpPr>
        <p:spPr>
          <a:xfrm>
            <a:off x="8017550" y="6225302"/>
            <a:ext cx="3013472" cy="3765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3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Full Launch</a:t>
            </a:r>
            <a:endParaRPr lang="en-US" sz="2350" dirty="0"/>
          </a:p>
        </p:txBody>
      </p:sp>
      <p:sp>
        <p:nvSpPr>
          <p:cNvPr id="19" name="Text 16"/>
          <p:cNvSpPr/>
          <p:nvPr/>
        </p:nvSpPr>
        <p:spPr>
          <a:xfrm>
            <a:off x="8017550" y="6746438"/>
            <a:ext cx="5769173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Official release of WorkConnect platform.</a:t>
            </a:r>
            <a:endParaRPr lang="en-US" sz="1850" dirty="0"/>
          </a:p>
        </p:txBody>
      </p:sp>
      <p:pic>
        <p:nvPicPr>
          <p:cNvPr id="21" name="Picture 20" descr="A white background with black and white clouds&#10;&#10;Description automatically generated">
            <a:extLst>
              <a:ext uri="{FF2B5EF4-FFF2-40B4-BE49-F238E27FC236}">
                <a16:creationId xmlns:a16="http://schemas.microsoft.com/office/drawing/2014/main" id="{A4D6964B-63C9-BE08-30EB-3EEBB97334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30701" y="7669833"/>
            <a:ext cx="4095750" cy="56197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30077" y="663535"/>
            <a:ext cx="7456646" cy="15066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900"/>
              </a:lnSpc>
              <a:buNone/>
            </a:pPr>
            <a:r>
              <a:rPr lang="en-US" sz="47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Development Milestones: Phase 3</a:t>
            </a:r>
            <a:endParaRPr lang="en-US" sz="4700" dirty="0"/>
          </a:p>
        </p:txBody>
      </p:sp>
      <p:sp>
        <p:nvSpPr>
          <p:cNvPr id="4" name="Shape 1"/>
          <p:cNvSpPr/>
          <p:nvPr/>
        </p:nvSpPr>
        <p:spPr>
          <a:xfrm>
            <a:off x="6676430" y="2531745"/>
            <a:ext cx="30480" cy="5034320"/>
          </a:xfrm>
          <a:prstGeom prst="roundRect">
            <a:avLst>
              <a:gd name="adj" fmla="val 332202"/>
            </a:avLst>
          </a:prstGeom>
          <a:solidFill>
            <a:srgbClr val="E5BEB2"/>
          </a:solidFill>
          <a:ln/>
        </p:spPr>
      </p:sp>
      <p:sp>
        <p:nvSpPr>
          <p:cNvPr id="5" name="Shape 2"/>
          <p:cNvSpPr/>
          <p:nvPr/>
        </p:nvSpPr>
        <p:spPr>
          <a:xfrm>
            <a:off x="6932355" y="3058716"/>
            <a:ext cx="843677" cy="30480"/>
          </a:xfrm>
          <a:prstGeom prst="roundRect">
            <a:avLst>
              <a:gd name="adj" fmla="val 332202"/>
            </a:avLst>
          </a:prstGeom>
          <a:solidFill>
            <a:srgbClr val="E5BEB2"/>
          </a:solidFill>
          <a:ln/>
        </p:spPr>
      </p:sp>
      <p:sp>
        <p:nvSpPr>
          <p:cNvPr id="6" name="Shape 3"/>
          <p:cNvSpPr/>
          <p:nvPr/>
        </p:nvSpPr>
        <p:spPr>
          <a:xfrm>
            <a:off x="6420505" y="2802850"/>
            <a:ext cx="542330" cy="542330"/>
          </a:xfrm>
          <a:prstGeom prst="roundRect">
            <a:avLst>
              <a:gd name="adj" fmla="val 18670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608862" y="2893219"/>
            <a:ext cx="165616" cy="3615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8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1</a:t>
            </a:r>
            <a:endParaRPr lang="en-US" sz="2800" dirty="0"/>
          </a:p>
        </p:txBody>
      </p:sp>
      <p:sp>
        <p:nvSpPr>
          <p:cNvPr id="8" name="Text 5"/>
          <p:cNvSpPr/>
          <p:nvPr/>
        </p:nvSpPr>
        <p:spPr>
          <a:xfrm>
            <a:off x="8017550" y="2772727"/>
            <a:ext cx="3013472" cy="3765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3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Expansion</a:t>
            </a:r>
            <a:endParaRPr lang="en-US" sz="2350" dirty="0"/>
          </a:p>
        </p:txBody>
      </p:sp>
      <p:sp>
        <p:nvSpPr>
          <p:cNvPr id="9" name="Text 6"/>
          <p:cNvSpPr/>
          <p:nvPr/>
        </p:nvSpPr>
        <p:spPr>
          <a:xfrm>
            <a:off x="8017550" y="3293864"/>
            <a:ext cx="5769173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Add new service categories and features.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6932355" y="4688562"/>
            <a:ext cx="843677" cy="30480"/>
          </a:xfrm>
          <a:prstGeom prst="roundRect">
            <a:avLst>
              <a:gd name="adj" fmla="val 332202"/>
            </a:avLst>
          </a:prstGeom>
          <a:solidFill>
            <a:srgbClr val="E5BEB2"/>
          </a:solidFill>
          <a:ln/>
        </p:spPr>
      </p:sp>
      <p:sp>
        <p:nvSpPr>
          <p:cNvPr id="11" name="Shape 8"/>
          <p:cNvSpPr/>
          <p:nvPr/>
        </p:nvSpPr>
        <p:spPr>
          <a:xfrm>
            <a:off x="6420505" y="4432697"/>
            <a:ext cx="542330" cy="542330"/>
          </a:xfrm>
          <a:prstGeom prst="roundRect">
            <a:avLst>
              <a:gd name="adj" fmla="val 18670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582311" y="4523065"/>
            <a:ext cx="218718" cy="3615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8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2</a:t>
            </a:r>
            <a:endParaRPr lang="en-US" sz="2800" dirty="0"/>
          </a:p>
        </p:txBody>
      </p:sp>
      <p:sp>
        <p:nvSpPr>
          <p:cNvPr id="13" name="Text 10"/>
          <p:cNvSpPr/>
          <p:nvPr/>
        </p:nvSpPr>
        <p:spPr>
          <a:xfrm>
            <a:off x="8017550" y="4402574"/>
            <a:ext cx="3806071" cy="3765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3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Mobile App Development</a:t>
            </a:r>
            <a:endParaRPr lang="en-US" sz="2350" dirty="0"/>
          </a:p>
        </p:txBody>
      </p:sp>
      <p:sp>
        <p:nvSpPr>
          <p:cNvPr id="14" name="Text 11"/>
          <p:cNvSpPr/>
          <p:nvPr/>
        </p:nvSpPr>
        <p:spPr>
          <a:xfrm>
            <a:off x="8017550" y="4923711"/>
            <a:ext cx="5769173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Launch dedicated iOS and Android apps.</a:t>
            </a:r>
            <a:endParaRPr lang="en-US" sz="1850" dirty="0"/>
          </a:p>
        </p:txBody>
      </p:sp>
      <p:sp>
        <p:nvSpPr>
          <p:cNvPr id="15" name="Shape 12"/>
          <p:cNvSpPr/>
          <p:nvPr/>
        </p:nvSpPr>
        <p:spPr>
          <a:xfrm>
            <a:off x="6932355" y="6318409"/>
            <a:ext cx="843677" cy="30480"/>
          </a:xfrm>
          <a:prstGeom prst="roundRect">
            <a:avLst>
              <a:gd name="adj" fmla="val 332202"/>
            </a:avLst>
          </a:prstGeom>
          <a:solidFill>
            <a:srgbClr val="E5BEB2"/>
          </a:solidFill>
          <a:ln/>
        </p:spPr>
      </p:sp>
      <p:sp>
        <p:nvSpPr>
          <p:cNvPr id="16" name="Shape 13"/>
          <p:cNvSpPr/>
          <p:nvPr/>
        </p:nvSpPr>
        <p:spPr>
          <a:xfrm>
            <a:off x="6420505" y="6062543"/>
            <a:ext cx="542330" cy="542330"/>
          </a:xfrm>
          <a:prstGeom prst="roundRect">
            <a:avLst>
              <a:gd name="adj" fmla="val 18670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6589335" y="6152912"/>
            <a:ext cx="204668" cy="3615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8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3</a:t>
            </a:r>
            <a:endParaRPr lang="en-US" sz="2800" dirty="0"/>
          </a:p>
        </p:txBody>
      </p:sp>
      <p:sp>
        <p:nvSpPr>
          <p:cNvPr id="18" name="Text 15"/>
          <p:cNvSpPr/>
          <p:nvPr/>
        </p:nvSpPr>
        <p:spPr>
          <a:xfrm>
            <a:off x="8017550" y="6032421"/>
            <a:ext cx="3013472" cy="3765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3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AI Integration</a:t>
            </a:r>
            <a:endParaRPr lang="en-US" sz="2350" dirty="0"/>
          </a:p>
        </p:txBody>
      </p:sp>
      <p:sp>
        <p:nvSpPr>
          <p:cNvPr id="19" name="Text 16"/>
          <p:cNvSpPr/>
          <p:nvPr/>
        </p:nvSpPr>
        <p:spPr>
          <a:xfrm>
            <a:off x="8017550" y="6553557"/>
            <a:ext cx="5769173" cy="7715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Implement smart matching algorithms for better connections.</a:t>
            </a:r>
            <a:endParaRPr lang="en-US" sz="1850" dirty="0"/>
          </a:p>
        </p:txBody>
      </p:sp>
      <p:pic>
        <p:nvPicPr>
          <p:cNvPr id="21" name="Picture 20" descr="A white background with black and white clouds&#10;&#10;Description automatically generated">
            <a:extLst>
              <a:ext uri="{FF2B5EF4-FFF2-40B4-BE49-F238E27FC236}">
                <a16:creationId xmlns:a16="http://schemas.microsoft.com/office/drawing/2014/main" id="{F58D7DD4-B408-A61E-7EFB-71F0B2D5E3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30701" y="7669833"/>
            <a:ext cx="4095750" cy="56197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055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97932" y="469821"/>
            <a:ext cx="4271367" cy="5339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200"/>
              </a:lnSpc>
              <a:buNone/>
            </a:pPr>
            <a:r>
              <a:rPr lang="en-US" sz="33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Key Features</a:t>
            </a:r>
            <a:endParaRPr lang="en-US" sz="33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932" y="1260038"/>
            <a:ext cx="427077" cy="42707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97932" y="1857970"/>
            <a:ext cx="2135624" cy="2669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Advanced Search</a:t>
            </a:r>
            <a:endParaRPr lang="en-US" sz="1650" dirty="0"/>
          </a:p>
        </p:txBody>
      </p:sp>
      <p:sp>
        <p:nvSpPr>
          <p:cNvPr id="6" name="Text 2"/>
          <p:cNvSpPr/>
          <p:nvPr/>
        </p:nvSpPr>
        <p:spPr>
          <a:xfrm>
            <a:off x="597932" y="2227421"/>
            <a:ext cx="7948136" cy="273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Filter by skills, location, and availability.</a:t>
            </a:r>
            <a:endParaRPr lang="en-US" sz="13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932" y="3013353"/>
            <a:ext cx="427077" cy="427077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97932" y="3611285"/>
            <a:ext cx="2135624" cy="2669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Rating System</a:t>
            </a:r>
            <a:endParaRPr lang="en-US" sz="1650" dirty="0"/>
          </a:p>
        </p:txBody>
      </p:sp>
      <p:sp>
        <p:nvSpPr>
          <p:cNvPr id="9" name="Text 4"/>
          <p:cNvSpPr/>
          <p:nvPr/>
        </p:nvSpPr>
        <p:spPr>
          <a:xfrm>
            <a:off x="597932" y="3980736"/>
            <a:ext cx="7948136" cy="273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Transparent feedback for quality assurance.</a:t>
            </a:r>
            <a:endParaRPr lang="en-US" sz="13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7932" y="4766667"/>
            <a:ext cx="427077" cy="427077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597932" y="5364599"/>
            <a:ext cx="2135624" cy="2669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Scheduling</a:t>
            </a:r>
            <a:endParaRPr lang="en-US" sz="1650" dirty="0"/>
          </a:p>
        </p:txBody>
      </p:sp>
      <p:sp>
        <p:nvSpPr>
          <p:cNvPr id="12" name="Text 6"/>
          <p:cNvSpPr/>
          <p:nvPr/>
        </p:nvSpPr>
        <p:spPr>
          <a:xfrm>
            <a:off x="597932" y="5734050"/>
            <a:ext cx="7948136" cy="273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Integrated calendar for efficient booking.</a:t>
            </a:r>
            <a:endParaRPr lang="en-US" sz="13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7932" y="6519982"/>
            <a:ext cx="427077" cy="427077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597932" y="7117913"/>
            <a:ext cx="2135624" cy="2669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Secure Payments</a:t>
            </a:r>
            <a:endParaRPr lang="en-US" sz="1650" dirty="0"/>
          </a:p>
        </p:txBody>
      </p:sp>
      <p:sp>
        <p:nvSpPr>
          <p:cNvPr id="15" name="Text 8"/>
          <p:cNvSpPr/>
          <p:nvPr/>
        </p:nvSpPr>
        <p:spPr>
          <a:xfrm>
            <a:off x="597932" y="7487364"/>
            <a:ext cx="7948136" cy="273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Protected transactions for both parties.</a:t>
            </a:r>
            <a:endParaRPr lang="en-US" sz="13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0618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5693" y="3577828"/>
            <a:ext cx="5612487" cy="701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Market Potential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785693" y="4616053"/>
            <a:ext cx="6417350" cy="1308735"/>
          </a:xfrm>
          <a:prstGeom prst="roundRect">
            <a:avLst>
              <a:gd name="adj" fmla="val 7205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17746" y="4848106"/>
            <a:ext cx="3147417" cy="3507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Growing Gig Economy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17746" y="5333524"/>
            <a:ext cx="5953244" cy="3592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Capitalize on rising freelance workforce trends.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427476" y="4616053"/>
            <a:ext cx="6417350" cy="1308735"/>
          </a:xfrm>
          <a:prstGeom prst="roundRect">
            <a:avLst>
              <a:gd name="adj" fmla="val 7205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7659529" y="4848106"/>
            <a:ext cx="3290173" cy="3507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Digital Transformation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659529" y="5333524"/>
            <a:ext cx="5953244" cy="3592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Meet increasing demand for online service platforms.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85693" y="6149221"/>
            <a:ext cx="6417350" cy="1308735"/>
          </a:xfrm>
          <a:prstGeom prst="roundRect">
            <a:avLst>
              <a:gd name="adj" fmla="val 7205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17746" y="6381274"/>
            <a:ext cx="3203496" cy="3507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Cross-Industry Appeal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17746" y="6866692"/>
            <a:ext cx="5953244" cy="3592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Attract diverse range of service providers.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7427476" y="6149221"/>
            <a:ext cx="6417350" cy="1308735"/>
          </a:xfrm>
          <a:prstGeom prst="roundRect">
            <a:avLst>
              <a:gd name="adj" fmla="val 7205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7659529" y="6381274"/>
            <a:ext cx="2806184" cy="3507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Global Scalability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659529" y="6866692"/>
            <a:ext cx="5953244" cy="3592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Expand to international markets with localized features.</a:t>
            </a:r>
            <a:endParaRPr lang="en-US" sz="1750" dirty="0"/>
          </a:p>
        </p:txBody>
      </p:sp>
      <p:pic>
        <p:nvPicPr>
          <p:cNvPr id="17" name="Picture 16" descr="A white background with black and white clouds&#10;&#10;Description automatically generated">
            <a:extLst>
              <a:ext uri="{FF2B5EF4-FFF2-40B4-BE49-F238E27FC236}">
                <a16:creationId xmlns:a16="http://schemas.microsoft.com/office/drawing/2014/main" id="{0CB533AB-54F4-D203-D365-4A94893F4F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30701" y="7669833"/>
            <a:ext cx="4095750" cy="56197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98382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5462" y="3640217"/>
            <a:ext cx="7268766" cy="7459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Investment Opportunity</a:t>
            </a:r>
            <a:endParaRPr lang="en-US" sz="46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462" y="4744164"/>
            <a:ext cx="4319826" cy="95476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074063" y="6056948"/>
            <a:ext cx="2983825" cy="372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Seed Funding</a:t>
            </a:r>
            <a:endParaRPr lang="en-US" sz="2300" dirty="0"/>
          </a:p>
        </p:txBody>
      </p:sp>
      <p:sp>
        <p:nvSpPr>
          <p:cNvPr id="6" name="Text 2"/>
          <p:cNvSpPr/>
          <p:nvPr/>
        </p:nvSpPr>
        <p:spPr>
          <a:xfrm>
            <a:off x="1074063" y="6572964"/>
            <a:ext cx="3842623" cy="7639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Initial capital for MVP development.</a:t>
            </a:r>
            <a:endParaRPr lang="en-US" sz="18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55287" y="4744164"/>
            <a:ext cx="4319826" cy="95476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393888" y="6056948"/>
            <a:ext cx="2983825" cy="372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Series A</a:t>
            </a:r>
            <a:endParaRPr lang="en-US" sz="2300" dirty="0"/>
          </a:p>
        </p:txBody>
      </p:sp>
      <p:sp>
        <p:nvSpPr>
          <p:cNvPr id="9" name="Text 4"/>
          <p:cNvSpPr/>
          <p:nvPr/>
        </p:nvSpPr>
        <p:spPr>
          <a:xfrm>
            <a:off x="5393888" y="6572964"/>
            <a:ext cx="3842623" cy="7639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Scale operations and enhance platform features.</a:t>
            </a:r>
            <a:endParaRPr lang="en-US" sz="18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75113" y="4744164"/>
            <a:ext cx="4319826" cy="95476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713714" y="6056948"/>
            <a:ext cx="2983825" cy="372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Series B</a:t>
            </a:r>
            <a:endParaRPr lang="en-US" sz="2300" dirty="0"/>
          </a:p>
        </p:txBody>
      </p:sp>
      <p:sp>
        <p:nvSpPr>
          <p:cNvPr id="12" name="Text 6"/>
          <p:cNvSpPr/>
          <p:nvPr/>
        </p:nvSpPr>
        <p:spPr>
          <a:xfrm>
            <a:off x="9713714" y="6572964"/>
            <a:ext cx="3842623" cy="7639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Expand market reach and integrate advanced technologies.</a:t>
            </a:r>
            <a:endParaRPr lang="en-US" sz="1850" dirty="0"/>
          </a:p>
        </p:txBody>
      </p:sp>
      <p:pic>
        <p:nvPicPr>
          <p:cNvPr id="14" name="Picture 13" descr="A white background with black and white clouds&#10;&#10;Description automatically generated">
            <a:extLst>
              <a:ext uri="{FF2B5EF4-FFF2-40B4-BE49-F238E27FC236}">
                <a16:creationId xmlns:a16="http://schemas.microsoft.com/office/drawing/2014/main" id="{2A81408A-3608-16F7-194B-B358B0DD2F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30701" y="7669833"/>
            <a:ext cx="4095750" cy="56197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Custom</PresentationFormat>
  <Paragraphs>0</Paragraphs>
  <Slides>8</Slides>
  <Notes>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10</cp:revision>
  <dcterms:created xsi:type="dcterms:W3CDTF">2024-10-31T16:59:06Z</dcterms:created>
  <dcterms:modified xsi:type="dcterms:W3CDTF">2024-11-01T08:56:22Z</dcterms:modified>
</cp:coreProperties>
</file>